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7" r:id="rId2"/>
    <p:sldId id="273" r:id="rId3"/>
    <p:sldId id="274" r:id="rId4"/>
    <p:sldId id="275" r:id="rId5"/>
    <p:sldId id="280" r:id="rId6"/>
    <p:sldId id="277" r:id="rId7"/>
    <p:sldId id="278" r:id="rId8"/>
    <p:sldId id="281" r:id="rId9"/>
    <p:sldId id="288" r:id="rId10"/>
    <p:sldId id="289" r:id="rId11"/>
    <p:sldId id="290" r:id="rId12"/>
    <p:sldId id="291" r:id="rId13"/>
    <p:sldId id="292" r:id="rId14"/>
    <p:sldId id="301" r:id="rId15"/>
    <p:sldId id="302" r:id="rId16"/>
    <p:sldId id="303" r:id="rId17"/>
    <p:sldId id="293" r:id="rId18"/>
    <p:sldId id="294" r:id="rId19"/>
    <p:sldId id="298" r:id="rId20"/>
    <p:sldId id="300" r:id="rId21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86B0F-DE28-4EA3-B401-5782254AB398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8227C-7D65-4ED9-9386-5F80A94CCA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691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8227C-7D65-4ED9-9386-5F80A94CCAA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8227C-7D65-4ED9-9386-5F80A94CCA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3813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pic>
        <p:nvPicPr>
          <p:cNvPr id="11" name="Рисунок 10" descr="CZN_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32240" y="260648"/>
            <a:ext cx="191111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E5060B-8017-4EF9-9168-FA103FA61D9A}" type="datetimeFigureOut">
              <a:rPr lang="ru-RU" smtClean="0"/>
              <a:pPr/>
              <a:t>30.05.2017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359143-C27C-40EE-AE54-82B2C4D4A0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alog.garant.ru/fns/nk/32/#block_164" TargetMode="External"/><Relationship Id="rId13" Type="http://schemas.openxmlformats.org/officeDocument/2006/relationships/hyperlink" Target="http://nalog.garant.ru/fns/nk/40/#block_34623" TargetMode="External"/><Relationship Id="rId18" Type="http://schemas.openxmlformats.org/officeDocument/2006/relationships/hyperlink" Target="http://nalog.garant.ru/fns/nk/40/#block_34652" TargetMode="External"/><Relationship Id="rId3" Type="http://schemas.openxmlformats.org/officeDocument/2006/relationships/hyperlink" Target="http://nalog.garant.ru/fns/nk/32/#block_224" TargetMode="External"/><Relationship Id="rId7" Type="http://schemas.openxmlformats.org/officeDocument/2006/relationships/hyperlink" Target="http://nalog.garant.ru/fns/nk/32/#block_146" TargetMode="External"/><Relationship Id="rId12" Type="http://schemas.openxmlformats.org/officeDocument/2006/relationships/hyperlink" Target="http://nalog.garant.ru/fns/nk/40/#block_34619" TargetMode="External"/><Relationship Id="rId17" Type="http://schemas.openxmlformats.org/officeDocument/2006/relationships/hyperlink" Target="http://nalog.garant.ru/fns/nk/40/#block_34649" TargetMode="External"/><Relationship Id="rId2" Type="http://schemas.openxmlformats.org/officeDocument/2006/relationships/hyperlink" Target="http://nalog.garant.ru/fns/nk/32/#block_209" TargetMode="External"/><Relationship Id="rId16" Type="http://schemas.openxmlformats.org/officeDocument/2006/relationships/hyperlink" Target="http://nalog.garant.ru/fns/nk/40/#block_3465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log.ru/rn77/ip/ip_pay_taxes/compare/print/" TargetMode="External"/><Relationship Id="rId11" Type="http://schemas.openxmlformats.org/officeDocument/2006/relationships/hyperlink" Target="http://nalog.garant.ru/fns/nk/40/#block_346014" TargetMode="External"/><Relationship Id="rId5" Type="http://schemas.openxmlformats.org/officeDocument/2006/relationships/hyperlink" Target="http://nalog.garant.ru/fns/nk/32/#block_229" TargetMode="External"/><Relationship Id="rId15" Type="http://schemas.openxmlformats.org/officeDocument/2006/relationships/hyperlink" Target="http://nalog.garant.ru/fns/nk/40/#block_34647" TargetMode="External"/><Relationship Id="rId10" Type="http://schemas.openxmlformats.org/officeDocument/2006/relationships/hyperlink" Target="http://nalog.garant.ru/fns/nk/32/#block_174" TargetMode="External"/><Relationship Id="rId4" Type="http://schemas.openxmlformats.org/officeDocument/2006/relationships/hyperlink" Target="http://nalog.garant.ru/fns/nk/32/#block_216" TargetMode="External"/><Relationship Id="rId9" Type="http://schemas.openxmlformats.org/officeDocument/2006/relationships/hyperlink" Target="http://nalog.garant.ru/fns/nk/32/#block_163" TargetMode="External"/><Relationship Id="rId14" Type="http://schemas.openxmlformats.org/officeDocument/2006/relationships/hyperlink" Target="http://nalog.garant.ru/fns/nk/40/#block_3462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nalog.garant.ru/fns/nk/33/#block_145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nalog.garant.ru/fns/nk/43/#block_34643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m.ru/" TargetMode="External"/><Relationship Id="rId7" Type="http://schemas.openxmlformats.org/officeDocument/2006/relationships/hyperlink" Target="https://czn.mos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bcenter.ru/" TargetMode="External"/><Relationship Id="rId5" Type="http://schemas.openxmlformats.org/officeDocument/2006/relationships/hyperlink" Target="https://smbn.ru/" TargetMode="External"/><Relationship Id="rId4" Type="http://schemas.openxmlformats.org/officeDocument/2006/relationships/hyperlink" Target="http://&#1086;&#1082;&#1074;&#1101;&#1076;-2.&#1088;&#1092;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bm.ru/contacts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Z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21359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850106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Удачная идея – основа любого прибыльного дела. Почему Вы хотите заниматься именно этим бизнесом, какие преимущества помогут успешно конкурировать с другими участниками рынка, в чем особенность Вашего предприятия? </a:t>
            </a:r>
            <a:endParaRPr lang="ru-RU" dirty="0"/>
          </a:p>
        </p:txBody>
      </p:sp>
      <p:pic>
        <p:nvPicPr>
          <p:cNvPr id="2050" name="Picture 2" descr="C:\Users\Elena\Desktop\4-reas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501008"/>
            <a:ext cx="684076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lena\Desktop\ШашковБурашников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9928" y="0"/>
            <a:ext cx="3534072" cy="22768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</a:t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бизнес-плана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Бизнес-план – это документ, который содержит сведения о расходах, необходимых для запуска своего бизнеса, сроках открытия, ожидаемых доходах, производственной, маркетинговой, кадровой политике и других важных аспектах будущего дела. Бизнес-план поможет четко сформулировать цели и наметить пути их достижения.</a:t>
            </a:r>
            <a:endParaRPr lang="ru-RU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Выбор формы организации</a:t>
            </a:r>
            <a:endParaRPr lang="ru-RU" sz="4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ООО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Пошлина за государственную регистрацию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800 рублей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4000 рублей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Место регистрации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 своему</a:t>
                      </a:r>
                      <a:r>
                        <a:rPr lang="ru-RU" baseline="0" dirty="0" smtClean="0"/>
                        <a:t> месту жительства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Купить или арендовать нежилое помещение;</a:t>
                      </a:r>
                    </a:p>
                    <a:p>
                      <a:pPr algn="ctr"/>
                      <a:r>
                        <a:rPr lang="ru-RU" dirty="0" smtClean="0"/>
                        <a:t>Прибегнуть к помощи специализированной</a:t>
                      </a:r>
                      <a:r>
                        <a:rPr lang="ru-RU" baseline="0" dirty="0" smtClean="0"/>
                        <a:t> компании (массовый адрес);</a:t>
                      </a:r>
                    </a:p>
                    <a:p>
                      <a:pPr algn="ctr"/>
                      <a:r>
                        <a:rPr lang="ru-RU" baseline="0" dirty="0" smtClean="0"/>
                        <a:t>Домашний адрес  учредителя или генерального директора.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собственников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Всегда</a:t>
                      </a:r>
                      <a:r>
                        <a:rPr lang="ru-RU" baseline="0" dirty="0" smtClean="0"/>
                        <a:t> один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 одного до пятидесяти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02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762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Ответственность по обязательствам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27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Всем своим имуществом,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кроме имущества, на которое не может быть обращено взыскание по исполнительным документам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Само ООО отвечает всем своим имуществом. Участники ООО отвечают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 пределах стоимости принадлежащих им долей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8421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Административные штрафы за правонарушения в области предпринимательства, финансов, налогов и сборов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8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среднем в 10 раз меньше, чем штрафы налагаемые на ООО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 среднем в 10 раз больше, чем штрафы налагаемые на ИП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Обязанность вести бухгалтерский учет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Возможность продать, подарить,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завещать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бизнес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5842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имущество физического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лица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(не статус, а собственность)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Есть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возможность продать, подарить, завещать как целиком, так и долю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Ограничения на некоторые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виды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406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ИП не может: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Производить и продавать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алкоголь (кроме пива, сидра);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 Заниматься игорным бизнесом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Нет ограничений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Прекращение деятельности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6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Пошлина при закрытии 160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Пошлина при закрытии 800 рублей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275040" cy="14127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Сравнение общего налогового режима и специальных режимов для индивидуальных предпринимателей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07504" y="1600200"/>
          <a:ext cx="8712968" cy="49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170"/>
                <a:gridCol w="1596318"/>
                <a:gridCol w="1764351"/>
                <a:gridCol w="2268452"/>
                <a:gridCol w="1115515"/>
                <a:gridCol w="1452162"/>
              </a:tblGrid>
              <a:tr h="370840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Налог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Объект налогообложения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Ставка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Налоговый период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Представление налоговой декларации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ОРН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НДФЛ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ст.209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ст. 224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год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ст. 216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итогам года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п.1 ст.229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Налог на имущество физических лиц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имущества, закрепленные в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ст.2 закона РФ от 09.12.1991 № 2003-1 (в ред. от 29.06.12)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Зависит от суммарной инвентаризационной стоимости имущества. Варьируется от 0,1% до 2%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ст.3 закона РФ № 2003-1 от 09.12.1991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год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представляется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НДC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 товаров (работ, услуг)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ст.146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0%; 10% ; 18%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п. 2 и п. 3 ст. 164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Квартал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9"/>
                        </a:rPr>
                        <a:t>ст. 163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итогам каждого квартала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п.5 ст.174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УСН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п.1 ст.346.14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п.1 ст.346.20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Календарный год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2"/>
                        </a:rPr>
                        <a:t>п.1 ст. 346.19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итогам года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3"/>
                        </a:rPr>
                        <a:t>п.п.2 п.1 ст.346.23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Доходы, уменьшенные на величину расходов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1"/>
                        </a:rPr>
                        <a:t>п.1 ст. 346.14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4"/>
                        </a:rPr>
                        <a:t>п.2 ст. 346.20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ru-RU" sz="105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ПСН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Уплата стоимости патента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Потенциально возможный к получению годовой доход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5"/>
                        </a:rPr>
                        <a:t>ст. 346.47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6 %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ст.346.50 НК РФ)/</a:t>
                      </a:r>
                      <a:r>
                        <a:rPr kumimoji="0" lang="ru-RU" sz="1050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a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6"/>
                        </a:rPr>
                        <a:t>&gt;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Зависит от срока действия патента, но не более календарного года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7"/>
                        </a:rPr>
                        <a:t>ст. 346.49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 представляется (</a:t>
                      </a:r>
                      <a:r>
                        <a:rPr kumimoji="0" lang="ru-RU" sz="105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18"/>
                        </a:rPr>
                        <a:t>ст. 346.52 НК РФ</a:t>
                      </a:r>
                      <a:r>
                        <a:rPr kumimoji="0"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05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63408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НАЛОГИ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ОБЩИЙ НАЛОГОВЫЙ РЕЖИМ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Налог на доходы физических лиц (НДФЛ)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для ИП предусматривает, что доходы от предпринимательской деятельности будут облагаться налогом на доходы физических лиц (далее — НДФЛ) по ставке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13 %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Налог на прибыль организаций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(НПО)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– это прямой налог, его величина прямо зависит от конечных финансовых результатов деятельности организации.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Налог начисляется на прибыль, которую получила организация, то есть на разницу между доходами и расходами.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Все российские юридические лица (ООО, ЗАО </a:t>
            </a:r>
            <a:r>
              <a:rPr lang="ru-RU" sz="1600" b="1" dirty="0" err="1" smtClean="0">
                <a:solidFill>
                  <a:schemeClr val="accent5">
                    <a:lumMod val="50000"/>
                  </a:schemeClr>
                </a:solidFill>
              </a:rPr>
              <a:t>пр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Иностранные юридические лица, которые работают в России через постоянные представительства или просто получают доход от источника в РФ Иностранные организации, признаваемые налоговыми резидентами Российской Федерации в соответствии с международным договором по вопросам налогообложения, - для целей применения этого международного договора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Иностранные организации, местом фактического управления которыми является Российская Федерация, если иное не предусмотрено международным договором по вопросам налогообложения</a:t>
            </a:r>
          </a:p>
          <a:p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Налог на добавленную стоимость НДС</a:t>
            </a:r>
            <a:endParaRPr lang="ru-RU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НДС — это косвенный налог. Исчисление производится продавцом при реализации товаров (работ, услуг, имущественных прав) покупателю.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Плательщиками НДС признаются: организации (в том числе некоммерческие)и  предприниматели.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Условно всех налогоплательщиков НДС можно разделить на две группы:</a:t>
            </a:r>
          </a:p>
          <a:p>
            <a:pPr lvl="0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налогоплательщики «внутреннего» НДС 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т.е. НДС, уплачиваемого при реализации товаров (работ, услуг) на территории РФ</a:t>
            </a:r>
          </a:p>
          <a:p>
            <a:pPr lvl="0"/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налогоплательщики «ввозного» НДС 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т.е. НДС, уплачиваемого при ввозе товаров на территорию РФ</a:t>
            </a:r>
          </a:p>
          <a:p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Организации и предприниматели у которых </a:t>
            </a:r>
            <a:r>
              <a:rPr lang="ru-RU" sz="1600" u="sng" dirty="0" smtClean="0">
                <a:solidFill>
                  <a:schemeClr val="accent4">
                    <a:lumMod val="75000"/>
                  </a:schemeClr>
                </a:solidFill>
              </a:rPr>
              <a:t>за 3 предшествующих последовательных календарных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 месяца сумма выручки от реализации товаров (работ, услуг) не превысила в совокупности 2 миллиона рублей могут подать уведомление и получить освобождение от исполнения обязанностей плательщика НДС на год (</a:t>
            </a:r>
            <a:r>
              <a:rPr lang="ru-RU" sz="1600" u="sng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ст. 145 НК РФ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</a:rPr>
              <a:t>).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СПЕЦИАЛЬНЫЙ НАЛОГОВЫЙ РЕЖИМ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УПРОЩЕННАЯ СИСТЕМА НАЛОГООБЛОЖЕНИЯ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u="sng" dirty="0" smtClean="0"/>
              <a:t> </a:t>
            </a:r>
            <a:r>
              <a:rPr lang="ru-RU" b="1" u="sng" dirty="0" smtClean="0">
                <a:solidFill>
                  <a:srgbClr val="FF0000"/>
                </a:solidFill>
              </a:rPr>
              <a:t>УСН </a:t>
            </a:r>
            <a:r>
              <a:rPr lang="ru-RU" b="1" dirty="0" smtClean="0">
                <a:solidFill>
                  <a:srgbClr val="FF0000"/>
                </a:solidFill>
              </a:rPr>
              <a:t>6% </a:t>
            </a:r>
            <a:r>
              <a:rPr lang="ru-RU" b="1" dirty="0" smtClean="0"/>
              <a:t>от дохода или доход-расход </a:t>
            </a:r>
            <a:r>
              <a:rPr lang="ru-RU" b="1" dirty="0" smtClean="0">
                <a:solidFill>
                  <a:srgbClr val="FF0000"/>
                </a:solidFill>
              </a:rPr>
              <a:t>15%</a:t>
            </a:r>
          </a:p>
          <a:p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</a:rPr>
              <a:t>Условия применения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применения УСН необходимо выполнение определенных условий: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Сотрудников&lt;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100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человек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Доход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&lt; 60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млн.руб.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Остаточная стоимость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&lt;100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млн. руб.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Отдельные условия для организаций: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Доля участия в ней других организаций не может превышать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25%</a:t>
            </a: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!!!Применение УСН не освобождает от исполнения функций по исчислению, удержанию и перечислению НДФЛ с заработной платы сотрудников</a:t>
            </a:r>
            <a:r>
              <a:rPr lang="ru-RU" b="1" u="sng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 </a:t>
            </a:r>
            <a:r>
              <a:rPr lang="ru-RU" b="1" u="sng" dirty="0" smtClean="0">
                <a:solidFill>
                  <a:srgbClr val="C00000"/>
                </a:solidFill>
              </a:rPr>
              <a:t>ПАТЕНТНАЯ СИСТЕМА НАЛОГООБЛОЖЕНИЯ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Применяют индивидуальные предприниматели, средняя численность наемных работников которых, не превышает за налоговый период,  по всем видам предпринимательской деятельности, осуществляемым индивидуальным предпринимателем,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15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человек </a:t>
            </a:r>
            <a:r>
              <a:rPr lang="ru-RU" dirty="0" smtClean="0"/>
              <a:t>(</a:t>
            </a:r>
            <a:r>
              <a:rPr lang="ru-RU" dirty="0" smtClean="0">
                <a:hlinkClick r:id="rId2"/>
              </a:rPr>
              <a:t> ст. 346.43.НК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hlinkClick r:id="rId2"/>
              </a:rPr>
              <a:t>РФ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)Виды деятельности кот., могут применять ПСН указаны на сайте 46 налоговой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Заменяет налоги: НДФЛ, НДС,НПО</a:t>
            </a:r>
          </a:p>
          <a:p>
            <a:r>
              <a:rPr lang="ru-RU" b="1" dirty="0" smtClean="0"/>
              <a:t>Налоговая база </a:t>
            </a:r>
            <a:r>
              <a:rPr lang="ru-RU" dirty="0" smtClean="0"/>
              <a:t>-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денежное выражение потенциально возможного к получению индивидуальным предпринимателем годового дохода по виду предпринимательской деятельности, в отношении которого применяется патентная система налогообложения, устанавливаемого на календарный год законом субъекта Российской Федерации. Налоговая ставка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6%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85010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ПОИСК ПОМЕЩЕНИЯ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Подобрать офис по подходящим критериям </a:t>
            </a:r>
          </a:p>
          <a:p>
            <a:pPr algn="ctr">
              <a:buNone/>
            </a:pPr>
            <a:r>
              <a:rPr lang="en-US" dirty="0" smtClean="0"/>
              <a:t>     </a:t>
            </a:r>
            <a:r>
              <a:rPr lang="ru-RU" dirty="0" smtClean="0"/>
              <a:t>					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Font typeface="Wingdings" pitchFamily="2" charset="2"/>
              <a:buChar char="q"/>
            </a:pPr>
            <a:endParaRPr lang="ru-RU" dirty="0" smtClean="0"/>
          </a:p>
          <a:p>
            <a:pPr algn="ctr">
              <a:buFont typeface="Wingdings" pitchFamily="2" charset="2"/>
              <a:buChar char="q"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Подготовить </a:t>
            </a:r>
            <a:r>
              <a:rPr lang="ru-RU" dirty="0" smtClean="0"/>
              <a:t>комплект документов</a:t>
            </a: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Получить </a:t>
            </a:r>
            <a:r>
              <a:rPr lang="ru-RU" dirty="0" smtClean="0"/>
              <a:t>от собственника гарантийное письмо о сдаче помещения для регистрации юридического лица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1331640" y="213285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95936" y="2132856"/>
            <a:ext cx="4846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Сайт Департамента по конкурентной политике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www.tender.mos.ru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328498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Инвестиционный  портал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www.investmoscow.ru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948264" y="2132856"/>
            <a:ext cx="4846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868144" y="2780928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АО Корпорация МСП </a:t>
            </a:r>
            <a:r>
              <a:rPr lang="ru-RU" dirty="0" smtClean="0"/>
              <a:t>Бизнес-навигатор</a:t>
            </a:r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www.smbn.ru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5636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Подача документов для регистрации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1. Выбрать коды ОКВЭД</a:t>
            </a:r>
          </a:p>
          <a:p>
            <a:r>
              <a:rPr lang="ru-RU" sz="800" dirty="0" smtClean="0"/>
              <a:t>2. Выбрать юридический адрес</a:t>
            </a:r>
          </a:p>
          <a:p>
            <a:r>
              <a:rPr lang="ru-RU" sz="800" dirty="0" smtClean="0"/>
              <a:t>3. Выбрать наименование общества</a:t>
            </a:r>
          </a:p>
          <a:p>
            <a:r>
              <a:rPr lang="ru-RU" sz="800" dirty="0" smtClean="0"/>
              <a:t>4. Определить размер уставного </a:t>
            </a:r>
            <a:r>
              <a:rPr lang="ru-RU" sz="800" dirty="0" smtClean="0"/>
              <a:t>капитала (от 10 000 р.)</a:t>
            </a:r>
            <a:endParaRPr lang="ru-RU" sz="800" dirty="0" smtClean="0"/>
          </a:p>
          <a:p>
            <a:r>
              <a:rPr lang="ru-RU" sz="800" dirty="0" smtClean="0"/>
              <a:t>5.Подать комплект документов в ИФНС № 46:</a:t>
            </a:r>
          </a:p>
          <a:p>
            <a:pPr>
              <a:buFontTx/>
              <a:buChar char="-"/>
            </a:pPr>
            <a:r>
              <a:rPr lang="ru-RU" sz="800" dirty="0" smtClean="0"/>
              <a:t>Заявление о государственной регистрации по форме Р11001</a:t>
            </a:r>
          </a:p>
          <a:p>
            <a:pPr>
              <a:buFontTx/>
              <a:buChar char="-"/>
            </a:pPr>
            <a:r>
              <a:rPr lang="ru-RU" sz="800" dirty="0" smtClean="0"/>
              <a:t>Решение для учреждения общества (для ООО с одним учредителем)</a:t>
            </a:r>
          </a:p>
          <a:p>
            <a:pPr>
              <a:buFontTx/>
              <a:buChar char="-"/>
            </a:pPr>
            <a:r>
              <a:rPr lang="ru-RU" sz="800" dirty="0" smtClean="0"/>
              <a:t>Протокол общего собрания учредителей и договор об учреждении общества (если у ООО более одного учредителя)</a:t>
            </a:r>
          </a:p>
          <a:p>
            <a:pPr>
              <a:buFontTx/>
              <a:buChar char="-"/>
            </a:pPr>
            <a:r>
              <a:rPr lang="ru-RU" sz="800" dirty="0" smtClean="0"/>
              <a:t>Устав общества </a:t>
            </a:r>
            <a:r>
              <a:rPr lang="ru-RU" sz="800" dirty="0" smtClean="0"/>
              <a:t>(2 экземпляра</a:t>
            </a:r>
            <a:r>
              <a:rPr lang="ru-RU" sz="800" dirty="0" smtClean="0"/>
              <a:t>)</a:t>
            </a:r>
          </a:p>
          <a:p>
            <a:pPr>
              <a:buFontTx/>
              <a:buChar char="-"/>
            </a:pPr>
            <a:r>
              <a:rPr lang="ru-RU" sz="800" dirty="0" smtClean="0"/>
              <a:t>Квитанция об оплате государственной пошлины</a:t>
            </a:r>
          </a:p>
          <a:p>
            <a:pPr>
              <a:buFontTx/>
              <a:buChar char="-"/>
            </a:pPr>
            <a:r>
              <a:rPr lang="ru-RU" sz="800" dirty="0" smtClean="0"/>
              <a:t>Гарантийное письмо от собственника помещения, на адрес которого регистрируется организация (рекомендуется)  </a:t>
            </a:r>
          </a:p>
          <a:p>
            <a:pPr>
              <a:buFontTx/>
              <a:buChar char="-"/>
            </a:pPr>
            <a:r>
              <a:rPr lang="ru-RU" sz="800" dirty="0" smtClean="0"/>
              <a:t>Копия свидетельства о праве собственности на нежилое помещение при регистрации не по месту прописки учредителя или руководителя (рекомендуется)</a:t>
            </a:r>
          </a:p>
          <a:p>
            <a:pPr>
              <a:buFontTx/>
              <a:buChar char="-"/>
            </a:pPr>
            <a:r>
              <a:rPr lang="ru-RU" sz="800" dirty="0" smtClean="0"/>
              <a:t>Уведомление о переходе на упрощенную систему налогообложения (в случае выбора данной системы)</a:t>
            </a:r>
          </a:p>
          <a:p>
            <a:pPr>
              <a:buFont typeface="Courier New" pitchFamily="49" charset="0"/>
              <a:buChar char="o"/>
            </a:pPr>
            <a:r>
              <a:rPr lang="ru-RU" sz="800" dirty="0" smtClean="0"/>
              <a:t>6.  Получить комплект регистрационных документов</a:t>
            </a:r>
          </a:p>
          <a:p>
            <a:pPr>
              <a:buFont typeface="Courier New" pitchFamily="49" charset="0"/>
              <a:buChar char="o"/>
            </a:pPr>
            <a:endParaRPr lang="ru-RU" sz="8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endParaRPr lang="ru-RU" sz="1200" dirty="0" smtClean="0"/>
          </a:p>
          <a:p>
            <a:endParaRPr lang="ru-RU" sz="1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1. Выбрать коды ОКВЭД</a:t>
            </a:r>
          </a:p>
          <a:p>
            <a:r>
              <a:rPr lang="ru-RU" sz="1100" dirty="0" smtClean="0"/>
              <a:t>2. Подать комплект документов в ИФНС № 46:</a:t>
            </a:r>
          </a:p>
          <a:p>
            <a:pPr>
              <a:buFontTx/>
              <a:buChar char="-"/>
            </a:pPr>
            <a:r>
              <a:rPr lang="ru-RU" sz="1100" dirty="0" smtClean="0"/>
              <a:t>Заявление о государственной регистрации по форме Р</a:t>
            </a:r>
            <a:r>
              <a:rPr lang="ru-RU" sz="1400" dirty="0" smtClean="0"/>
              <a:t>210001</a:t>
            </a:r>
          </a:p>
          <a:p>
            <a:pPr>
              <a:buFontTx/>
              <a:buChar char="-"/>
            </a:pPr>
            <a:r>
              <a:rPr lang="ru-RU" sz="1100" dirty="0" smtClean="0"/>
              <a:t>Копию российского паспорта </a:t>
            </a:r>
          </a:p>
          <a:p>
            <a:pPr>
              <a:buFontTx/>
              <a:buChar char="-"/>
            </a:pPr>
            <a:r>
              <a:rPr lang="ru-RU" sz="1100" dirty="0" smtClean="0"/>
              <a:t>Квитанцию об оплате госпошлины</a:t>
            </a:r>
          </a:p>
          <a:p>
            <a:pPr>
              <a:buFontTx/>
              <a:buChar char="-"/>
            </a:pPr>
            <a:r>
              <a:rPr lang="ru-RU" sz="1100" dirty="0" smtClean="0"/>
              <a:t>Уведомление о переходе на упрощенную систему налогообложения или патентную систему</a:t>
            </a:r>
          </a:p>
          <a:p>
            <a:pPr>
              <a:buFont typeface="Courier New" pitchFamily="49" charset="0"/>
              <a:buChar char="o"/>
            </a:pPr>
            <a:r>
              <a:rPr lang="ru-RU" sz="1100" dirty="0" smtClean="0"/>
              <a:t>3. Получить документы</a:t>
            </a:r>
            <a:endParaRPr lang="ru-RU" sz="1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24744"/>
            <a:ext cx="3657600" cy="792088"/>
          </a:xfrm>
        </p:spPr>
        <p:txBody>
          <a:bodyPr/>
          <a:lstStyle/>
          <a:p>
            <a:pPr algn="ctr"/>
            <a:r>
              <a:rPr lang="ru-RU" dirty="0" smtClean="0"/>
              <a:t>Регистрация ООО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124744"/>
            <a:ext cx="3657600" cy="792088"/>
          </a:xfrm>
        </p:spPr>
        <p:txBody>
          <a:bodyPr/>
          <a:lstStyle/>
          <a:p>
            <a:pPr algn="ctr"/>
            <a:r>
              <a:rPr lang="ru-RU" dirty="0" smtClean="0"/>
              <a:t>Регистрация ИП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Сайты и документы, которые могут быть вам полезны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  <a:hlinkClick r:id="rId2"/>
              </a:rPr>
              <a:t>www.nalog.ru</a:t>
            </a:r>
            <a:r>
              <a:rPr lang="ru-RU" dirty="0" smtClean="0"/>
              <a:t> – федеральная налоговая служба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www.mbm.ru/</a:t>
            </a:r>
            <a:r>
              <a:rPr lang="ru-RU" dirty="0" smtClean="0"/>
              <a:t> - ГБУ «Малый Бизнес Москвы»</a:t>
            </a:r>
            <a:endParaRPr lang="en-US" dirty="0" smtClean="0"/>
          </a:p>
          <a:p>
            <a:r>
              <a:rPr lang="ru-RU" dirty="0" smtClean="0">
                <a:hlinkClick r:id="rId4"/>
              </a:rPr>
              <a:t>оквэд-2.рф</a:t>
            </a:r>
            <a:r>
              <a:rPr lang="ru-RU" dirty="0" smtClean="0"/>
              <a:t> – коды ОКВЭД 2017 с расшифровкой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smbn.ru</a:t>
            </a:r>
            <a:r>
              <a:rPr lang="ru-RU" dirty="0" smtClean="0"/>
              <a:t> – АО Корпорация МСП Бизнес-навигатор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www.wbcenter.ru/</a:t>
            </a:r>
            <a:r>
              <a:rPr lang="ru-RU" dirty="0" smtClean="0"/>
              <a:t> - ГБУ «Женский деловой центр»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czn.mos.ru/</a:t>
            </a:r>
            <a:r>
              <a:rPr lang="ru-RU" dirty="0" smtClean="0"/>
              <a:t> - интерактивный портал </a:t>
            </a:r>
            <a:r>
              <a:rPr lang="ru-RU" dirty="0" smtClean="0"/>
              <a:t>Ц</a:t>
            </a:r>
            <a:r>
              <a:rPr lang="ru-RU" dirty="0" smtClean="0"/>
              <a:t>ентра занятости населения г. Москвы</a:t>
            </a:r>
          </a:p>
          <a:p>
            <a:pPr>
              <a:buNone/>
            </a:pP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акон города Москвы </a:t>
            </a:r>
            <a:r>
              <a:rPr lang="ru-RU" dirty="0" smtClean="0"/>
              <a:t>№ 53 от 31.10.2012 года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«О патентной системе налогообложения»</a:t>
            </a:r>
            <a:r>
              <a:rPr lang="ru-RU" dirty="0" smtClean="0"/>
              <a:t> (в ред. </a:t>
            </a:r>
            <a:r>
              <a:rPr lang="ru-RU" dirty="0" smtClean="0"/>
              <a:t>о</a:t>
            </a:r>
            <a:r>
              <a:rPr lang="ru-RU" dirty="0" smtClean="0"/>
              <a:t>т 23.11.2016 № 36)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акон города Москвы № 10 от 18.03.2015 года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«Об установлении ставок налогов для налогоплательщиков, впервые зарегистрированных в качестве индивидуальных предпринимателей и перешедших на упрощенную систему налогообложения и (или) патентную систему налогообложения»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акон города Москвы № 62 от 17.12.2014 года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«О торговом сборе»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</a:t>
            </a:r>
            <a:r>
              <a:rPr lang="ru-RU" dirty="0" smtClean="0"/>
              <a:t>остановление Правительства Москвы от 19.12.2012 года № 757 </a:t>
            </a:r>
            <a:r>
              <a:rPr lang="ru-RU" i="1" dirty="0" smtClean="0">
                <a:solidFill>
                  <a:schemeClr val="bg2">
                    <a:lumMod val="25000"/>
                  </a:schemeClr>
                </a:solidFill>
              </a:rPr>
              <a:t>«Об утверждении Порядка предоставления безработным гражданам единовременной финансовой помощи при государственной регистрации в качестве юридического лица, индивидуального предпринимателя либо крестьянского (фермерского) хозяйства»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2088232"/>
          </a:xfrm>
          <a:effectLst>
            <a:outerShdw blurRad="50800" dist="114300" dir="2700000" algn="tl" rotWithShape="0">
              <a:prstClr val="black">
                <a:alpha val="19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СОДЕЙСТВИЕ БЕЗРАБОТНЫМ ГРАЖДАНАМ В ОРГАНИЗАЦИИ САМОЗАНЯТОСТИ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517232"/>
            <a:ext cx="6172200" cy="85769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https://czn.mos.ru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ZN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880000" cy="1368152"/>
          </a:xfrm>
          <a:prstGeom prst="rect">
            <a:avLst/>
          </a:prstGeom>
        </p:spPr>
      </p:pic>
      <p:pic>
        <p:nvPicPr>
          <p:cNvPr id="8" name="Рисунок 7" descr="depart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0"/>
            <a:ext cx="5940152" cy="76470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5" y="1204566"/>
            <a:ext cx="8715469" cy="5653435"/>
          </a:xfrm>
        </p:spPr>
      </p:pic>
      <p:sp>
        <p:nvSpPr>
          <p:cNvPr id="6" name="TextBox 5"/>
          <p:cNvSpPr txBox="1"/>
          <p:nvPr/>
        </p:nvSpPr>
        <p:spPr>
          <a:xfrm>
            <a:off x="32994" y="0"/>
            <a:ext cx="684326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</a:rPr>
              <a:t>Отдел содействия организации собственного дела ГКУ ЦЗН:</a:t>
            </a:r>
          </a:p>
          <a:p>
            <a:r>
              <a:rPr lang="ru-RU" dirty="0" smtClean="0"/>
              <a:t>Адрес: г. Москва, ул. Юных Ленинцев, д. 9 с.1 </a:t>
            </a:r>
          </a:p>
          <a:p>
            <a:r>
              <a:rPr lang="ru-RU" dirty="0" smtClean="0"/>
              <a:t>Телефон: 8(499)179-46-01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26609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24" y="116632"/>
            <a:ext cx="9073008" cy="288032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Важнейшим направлением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политики в области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содействия занятости населения в городе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москве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является содействие самозанятости безработных граждан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66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/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>
                <a:solidFill>
                  <a:srgbClr val="FF0000"/>
                </a:solidFill>
              </a:rPr>
              <a:t/>
            </a:r>
            <a:br>
              <a:rPr lang="ru-RU" sz="4400" b="1" dirty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Мероприятия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по содействию самозанятости включают: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8640960" cy="4647426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2400" b="1" dirty="0" smtClean="0"/>
              <a:t>Информирование граждан по вопросам организации самозанятости;</a:t>
            </a:r>
          </a:p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2400" b="1" dirty="0" smtClean="0"/>
              <a:t>Оценка степени готовности к осуществлению предпринимательской деятельности;</a:t>
            </a:r>
          </a:p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2400" b="1" dirty="0" smtClean="0"/>
              <a:t>Оказание консультационных услуг по организации самозанятости;</a:t>
            </a:r>
          </a:p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2400" b="1" dirty="0" smtClean="0"/>
              <a:t>Организация подготовки бизнес-плана;</a:t>
            </a:r>
          </a:p>
          <a:p>
            <a:pPr indent="180000">
              <a:spcAft>
                <a:spcPts val="1800"/>
              </a:spcAft>
              <a:buClr>
                <a:schemeClr val="accent6"/>
              </a:buClr>
              <a:buFont typeface="Arial" pitchFamily="34" charset="0"/>
              <a:buChar char="•"/>
            </a:pPr>
            <a:r>
              <a:rPr lang="ru-RU" sz="2400" b="1" dirty="0" smtClean="0"/>
              <a:t>Оказание гражданам, признанным в установленном порядке безработными, </a:t>
            </a:r>
            <a:r>
              <a:rPr lang="ru-RU" sz="2000" b="1" dirty="0" smtClean="0">
                <a:solidFill>
                  <a:srgbClr val="FF0000"/>
                </a:solidFill>
              </a:rPr>
              <a:t>ЕДИНОВРЕМЕННОЙ ФИНАНСОВОЙ ПОМОЩИ. </a:t>
            </a:r>
          </a:p>
        </p:txBody>
      </p:sp>
    </p:spTree>
    <p:extLst>
      <p:ext uri="{BB962C8B-B14F-4D97-AF65-F5344CB8AC3E}">
        <p14:creationId xmlns="" xmlns:p14="http://schemas.microsoft.com/office/powerpoint/2010/main" val="26456624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/>
          <p:cNvSpPr>
            <a:spLocks noGrp="1"/>
          </p:cNvSpPr>
          <p:nvPr>
            <p:ph sz="quarter" idx="1"/>
          </p:nvPr>
        </p:nvSpPr>
        <p:spPr>
          <a:xfrm>
            <a:off x="0" y="1412776"/>
            <a:ext cx="9144000" cy="5112568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ДЛЯ ЗАКЛЮЧЕНИЯ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ДОГОВОРА С ГКУ ЦЗН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ПРЕДОСТАВЛЯЮТСЯ СЛЕДУЮЩИЕ ДОКУМЕНТЫ: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Заявление о предоставлении единовременной финансовой помощи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Документ, удостоверяющий личность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Бизнес-план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Реквизиты счёта для перечисления финансовой помощи</a:t>
            </a:r>
          </a:p>
          <a:p>
            <a:pPr marL="0" indent="0" eaLnBrk="1" fontAlgn="auto" hangingPunct="1">
              <a:spcBef>
                <a:spcPts val="900"/>
              </a:spcBef>
              <a:spcAft>
                <a:spcPts val="0"/>
              </a:spcAft>
              <a:buNone/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ПОСЛЕ ГОСУДАРСТВЕННОЙ РЕГИСТРАЦИИ ПРЕДПРИНИМАТЕЛЬСКОЙ ДЕЯТЕЛЬНОСТИ  ПРЕДОСТАВЛЯЮТСЯ: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Документы, подтверждающие государственную регистрацию предпринимательской деятельности;</a:t>
            </a:r>
          </a:p>
          <a:p>
            <a:pPr eaLnBrk="1" fontAlgn="auto" hangingPunct="1">
              <a:spcBef>
                <a:spcPts val="90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Документы, подтверждающие фактические расходы на государственную регистрацию предпринимательской деятельности, а также подготовку документов для соответствующей государственной регистрации, оплату нотариальных действий и услуг правового и технического характера, приобретение бланочной документации, изготовление печатей, штампов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568952" cy="12241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endParaRPr lang="ru-RU" sz="2000" b="1" cap="small" dirty="0" smtClean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2000" b="1" cap="sm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ПОРЯДОК ПРЕДОСТАВЛЕНИЯ ЕДИНОВРЕМЕННОЙ </a:t>
            </a:r>
          </a:p>
          <a:p>
            <a:pPr lvl="0" algn="ctr">
              <a:spcBef>
                <a:spcPct val="0"/>
              </a:spcBef>
            </a:pPr>
            <a:r>
              <a:rPr lang="ru-RU" sz="20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ФИНАНСОВОЙ ПОМОЩИ НА ОРГАНИНИЗАЦИЮ </a:t>
            </a:r>
          </a:p>
          <a:p>
            <a:pPr lvl="0" algn="ctr">
              <a:spcBef>
                <a:spcPct val="0"/>
              </a:spcBef>
            </a:pPr>
            <a:r>
              <a:rPr lang="ru-RU" sz="20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САМОЗАНЯТОСТИ</a:t>
            </a:r>
            <a:endParaRPr kumimoji="0" lang="ru-RU" sz="20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6"/>
          <p:cNvSpPr>
            <a:spLocks noGrp="1"/>
          </p:cNvSpPr>
          <p:nvPr>
            <p:ph idx="4294967295"/>
          </p:nvPr>
        </p:nvSpPr>
        <p:spPr>
          <a:xfrm>
            <a:off x="8855075" y="2852738"/>
            <a:ext cx="288925" cy="420687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/>
          </a:p>
          <a:p>
            <a:pPr eaLnBrk="1" hangingPunct="1">
              <a:buNone/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469" y="4023410"/>
            <a:ext cx="2267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ДОКУМЕНТЫ, ПОДТВЕРЖДАЮЩИЕ </a:t>
            </a:r>
          </a:p>
          <a:p>
            <a:pPr algn="ctr"/>
            <a:r>
              <a:rPr lang="ru-RU" sz="1200" b="1" dirty="0" smtClean="0"/>
              <a:t>ГОСРЕГИСТРАЦИЮ </a:t>
            </a:r>
          </a:p>
          <a:p>
            <a:pPr algn="ctr"/>
            <a:r>
              <a:rPr lang="ru-RU" sz="1200" b="1" dirty="0" smtClean="0"/>
              <a:t>В ИФНС №46</a:t>
            </a:r>
            <a:endParaRPr lang="ru-RU" sz="12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2357" y="0"/>
            <a:ext cx="6679883" cy="90872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lvl="0">
              <a:spcBef>
                <a:spcPct val="0"/>
              </a:spcBef>
            </a:pPr>
            <a:r>
              <a:rPr lang="ru-RU" sz="24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Оказание единовременной финансовой помощи при госрегистрации собственного дела</a:t>
            </a: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" name="Рисунок 17" descr="ДО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57" y="4845720"/>
            <a:ext cx="2023722" cy="2076135"/>
          </a:xfrm>
          <a:prstGeom prst="rect">
            <a:avLst/>
          </a:prstGeom>
        </p:spPr>
      </p:pic>
      <p:pic>
        <p:nvPicPr>
          <p:cNvPr id="21" name="Рисунок 20" descr="до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1098" y="31603"/>
            <a:ext cx="2736304" cy="3600400"/>
          </a:xfrm>
          <a:prstGeom prst="rect">
            <a:avLst/>
          </a:prstGeom>
        </p:spPr>
      </p:pic>
      <p:pic>
        <p:nvPicPr>
          <p:cNvPr id="24" name="Рисунок 23" descr="Test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567" y="1387599"/>
            <a:ext cx="1449735" cy="1465337"/>
          </a:xfrm>
          <a:prstGeom prst="rect">
            <a:avLst/>
          </a:prstGeom>
        </p:spPr>
      </p:pic>
      <p:pic>
        <p:nvPicPr>
          <p:cNvPr id="22" name="Рисунок 21" descr="па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63853" y="541224"/>
            <a:ext cx="1259632" cy="1499269"/>
          </a:xfrm>
          <a:prstGeom prst="rect">
            <a:avLst/>
          </a:prstGeom>
        </p:spPr>
      </p:pic>
      <p:pic>
        <p:nvPicPr>
          <p:cNvPr id="23" name="Рисунок 22" descr="rekviz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5029" y="2265453"/>
            <a:ext cx="1481381" cy="1481381"/>
          </a:xfrm>
          <a:prstGeom prst="rect">
            <a:avLst/>
          </a:prstGeom>
        </p:spPr>
      </p:pic>
      <p:sp>
        <p:nvSpPr>
          <p:cNvPr id="26" name="Стрелка вправо 25"/>
          <p:cNvSpPr/>
          <p:nvPr/>
        </p:nvSpPr>
        <p:spPr>
          <a:xfrm>
            <a:off x="2627648" y="1565288"/>
            <a:ext cx="1338448" cy="916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2364" y="4085462"/>
            <a:ext cx="20823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Платежные </a:t>
            </a:r>
            <a:r>
              <a:rPr lang="ru-RU" sz="1400" b="1" dirty="0" smtClean="0"/>
              <a:t>документы</a:t>
            </a:r>
            <a:r>
              <a:rPr lang="ru-RU" sz="1200" b="1" dirty="0" smtClean="0"/>
              <a:t>, подтверждающие фактические затраты</a:t>
            </a:r>
            <a:endParaRPr lang="ru-RU" sz="1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364" y="5069399"/>
            <a:ext cx="2800350" cy="1628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99" y="6176736"/>
            <a:ext cx="2016223" cy="957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68" y="4430877"/>
            <a:ext cx="1380900" cy="1049993"/>
          </a:xfrm>
          <a:prstGeom prst="rect">
            <a:avLst/>
          </a:prstGeom>
        </p:spPr>
      </p:pic>
      <p:sp>
        <p:nvSpPr>
          <p:cNvPr id="6" name="Плюс 5"/>
          <p:cNvSpPr/>
          <p:nvPr/>
        </p:nvSpPr>
        <p:spPr>
          <a:xfrm>
            <a:off x="1987465" y="515518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716770" y="5369085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73970" y="4628474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До 10</a:t>
            </a:r>
            <a:r>
              <a:rPr lang="ru-RU" sz="3600" b="1" cap="all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 200,00Р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1560" y="3874408"/>
            <a:ext cx="7272808" cy="2578928"/>
          </a:xfrm>
          <a:ln w="44450">
            <a:gradFill>
              <a:gsLst>
                <a:gs pos="0">
                  <a:schemeClr val="accent2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 fontScale="92500" lnSpcReduction="20000"/>
          </a:bodyPr>
          <a:lstStyle/>
          <a:p>
            <a:pPr marL="0" indent="17463" algn="ctr">
              <a:spcBef>
                <a:spcPts val="0"/>
              </a:spcBef>
              <a:buNone/>
            </a:pPr>
            <a:r>
              <a:rPr lang="ru-RU" sz="2200" b="1" i="1" dirty="0" smtClean="0"/>
              <a:t>РАЗМЕР ФИНАНСОВОЙ ПОМОЩИ </a:t>
            </a:r>
            <a:endParaRPr lang="ru-RU" sz="22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200" b="1" i="1" dirty="0" smtClean="0"/>
              <a:t>В 2017 ГОДУ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300" b="1" i="1" dirty="0" smtClean="0"/>
              <a:t>СОСТАВЛЯЕТ </a:t>
            </a:r>
            <a:r>
              <a:rPr lang="ru-RU" sz="1300" b="1" i="1" dirty="0" smtClean="0"/>
              <a:t> </a:t>
            </a:r>
            <a:r>
              <a:rPr lang="ru-RU" sz="3500" b="1" i="1" dirty="0" smtClean="0">
                <a:solidFill>
                  <a:srgbClr val="FF0000"/>
                </a:solidFill>
              </a:rPr>
              <a:t>не более</a:t>
            </a:r>
            <a:r>
              <a:rPr lang="ru-RU" sz="3500" b="1" dirty="0" smtClean="0">
                <a:solidFill>
                  <a:srgbClr val="FF0000"/>
                </a:solidFill>
              </a:rPr>
              <a:t> 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900" b="1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900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17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1700" b="1" dirty="0" smtClean="0"/>
              <a:t>НА ОСНОВЕ ФАКТИЧЕСКИ ПОНЕСЁННЫХ ЗАТРАТ</a:t>
            </a:r>
            <a:endParaRPr lang="ru-RU" sz="1700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3748" y="5013176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itchFamily="34" charset="0"/>
              </a:rPr>
              <a:t>10 200,00Р.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74638"/>
            <a:ext cx="6275040" cy="63408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800" b="1" cap="small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ЕДИНОВРЕМЕННАЯ ФИНАНСОВАЯ ПОМОЩЬ</a:t>
            </a:r>
            <a:endParaRPr kumimoji="0" lang="ru-RU" sz="28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052736"/>
            <a:ext cx="7992888" cy="2677656"/>
          </a:xfrm>
          <a:prstGeom prst="rect">
            <a:avLst/>
          </a:prstGeom>
          <a:ln>
            <a:noFill/>
            <a:beve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ЕДИНОВРЕМЕННАЯ ФИНАНСОВАЯ ПОМОЩЬ - государственная помощь, предоставляемая </a:t>
            </a:r>
            <a:r>
              <a:rPr lang="ru-RU" sz="2400" dirty="0"/>
              <a:t>за счет средств ассигнований бюджета города Москвы</a:t>
            </a:r>
          </a:p>
          <a:p>
            <a:pPr algn="just"/>
            <a:r>
              <a:rPr lang="ru-RU" sz="2400" dirty="0" smtClean="0"/>
              <a:t>безработным гражданам при их </a:t>
            </a:r>
            <a:r>
              <a:rPr lang="ru-RU" sz="2400" dirty="0" err="1" smtClean="0"/>
              <a:t>госрегистрации</a:t>
            </a:r>
            <a:r>
              <a:rPr lang="ru-RU" sz="2400" dirty="0" smtClean="0"/>
              <a:t> собственного дела</a:t>
            </a:r>
          </a:p>
          <a:p>
            <a:pPr algn="just"/>
            <a:r>
              <a:rPr lang="ru-RU" sz="2400" dirty="0" smtClean="0"/>
              <a:t> *Постановление Правительства Москвы от 19.12.2012 N 757-ПП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428626" y="1500190"/>
            <a:ext cx="8286751" cy="4929187"/>
          </a:xfrm>
        </p:spPr>
        <p:txBody>
          <a:bodyPr>
            <a:normAutofit/>
          </a:bodyPr>
          <a:lstStyle/>
          <a:p>
            <a:pPr marL="0" indent="0" eaLnBrk="1" hangingPunct="1">
              <a:buFont typeface="Arial" pitchFamily="34" charset="0"/>
              <a:buNone/>
              <a:defRPr/>
            </a:pPr>
            <a:endParaRPr lang="ru-RU" dirty="0"/>
          </a:p>
          <a:p>
            <a:pPr marL="0" indent="0" eaLnBrk="1" hangingPunct="1">
              <a:buNone/>
              <a:defRPr/>
            </a:pPr>
            <a:r>
              <a:rPr lang="ru-RU" dirty="0" smtClean="0"/>
              <a:t>НАШИ ПАРТНЁРЫ: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3810" y="21585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564893" y="3488818"/>
            <a:ext cx="6275040" cy="63408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lvl="0">
              <a:spcBef>
                <a:spcPct val="0"/>
              </a:spcBef>
            </a:pPr>
            <a:endParaRPr kumimoji="0" lang="ru-RU" sz="2400" b="1" i="0" u="none" strike="noStrike" kern="1200" cap="sm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C:\Users\User\Desktop\poster_event_12719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3203848" cy="12699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774" y="2527916"/>
            <a:ext cx="89484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консультирование субъектов МСП и начинающих предпринимателей по вопросам создания и ведения бизнеса в городе Москве, в том числе по вопросам участия в госзаказе (создан Единый центр госзаказа);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ведение Реестра субъектов МСП и Реестра получателей государственной поддержки МСП;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обучения начинающих предпринимателей и специалистов компаний МСБ;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мер по финансовой поддержке субъектов МСП;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работы Центра по поддержке экспортно-ориентированных предприятий МСП;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аналитических исследований деловой среды в городе Москве и измерение эффективности оказания мер поддержки МСБ;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реализация мероприятий по популяризации предпринимательства.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62290" y="1142921"/>
            <a:ext cx="35839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ГБУ Малый бизнес Москвы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Шмитовский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-д, д.2, стр.1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+7 (495) 225-14-14</a:t>
            </a:r>
          </a:p>
          <a:p>
            <a:pPr>
              <a:buNone/>
            </a:pPr>
            <a:r>
              <a:rPr lang="en-US" sz="2000" b="1" dirty="0"/>
              <a:t> </a:t>
            </a:r>
            <a:r>
              <a:rPr lang="en-US" sz="2000" b="1" dirty="0" smtClean="0">
                <a:solidFill>
                  <a:srgbClr val="FF0000"/>
                </a:solidFill>
                <a:hlinkClick r:id="rId3"/>
              </a:rPr>
              <a:t>www.mbm.ru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9324_55bf14be0428655bf14be042c0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88224" cy="2798168"/>
          </a:xfrm>
        </p:spPr>
      </p:pic>
      <p:sp>
        <p:nvSpPr>
          <p:cNvPr id="6" name="TextBox 5"/>
          <p:cNvSpPr txBox="1"/>
          <p:nvPr/>
        </p:nvSpPr>
        <p:spPr>
          <a:xfrm>
            <a:off x="323528" y="3068960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Идея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Бизнес-план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Выбор формы </a:t>
            </a:r>
            <a:r>
              <a:rPr lang="ru-RU" sz="3200" dirty="0" smtClean="0"/>
              <a:t>организации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Выбор системы налогообложения</a:t>
            </a:r>
            <a:endParaRPr lang="ru-RU" sz="3200" dirty="0" smtClean="0"/>
          </a:p>
          <a:p>
            <a:pPr marL="342900" indent="-342900">
              <a:buAutoNum type="arabicPeriod"/>
            </a:pPr>
            <a:r>
              <a:rPr lang="ru-RU" sz="3200" dirty="0" smtClean="0"/>
              <a:t>Поиск помещения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Подача документов для регистрации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Подготовка к работе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3762</TotalTime>
  <Words>1647</Words>
  <Application>Microsoft Office PowerPoint</Application>
  <PresentationFormat>Экран (4:3)</PresentationFormat>
  <Paragraphs>232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Слайд 1</vt:lpstr>
      <vt:lpstr>СОДЕЙСТВИЕ БЕЗРАБОТНЫМ ГРАЖДАНАМ В ОРГАНИЗАЦИИ САМОЗАНЯТОСТИ</vt:lpstr>
      <vt:lpstr>Важнейшим направлением политики в области содействия занятости населения в городе москве является содействие самозанятости безработных граждан </vt:lpstr>
      <vt:lpstr>  Мероприятия по содействию самозанятости включают:</vt:lpstr>
      <vt:lpstr>Слайд 5</vt:lpstr>
      <vt:lpstr>Слайд 6</vt:lpstr>
      <vt:lpstr>Слайд 7</vt:lpstr>
      <vt:lpstr>Слайд 8</vt:lpstr>
      <vt:lpstr>Слайд 9</vt:lpstr>
      <vt:lpstr>Идея</vt:lpstr>
      <vt:lpstr>Создание  бизнес-плана</vt:lpstr>
      <vt:lpstr>Выбор формы организации</vt:lpstr>
      <vt:lpstr>Слайд 13</vt:lpstr>
      <vt:lpstr>Сравнение общего налогового режима и специальных режимов для индивидуальных предпринимателей</vt:lpstr>
      <vt:lpstr>НАЛОГИ</vt:lpstr>
      <vt:lpstr>СПЕЦИАЛЬНЫЙ НАЛОГОВЫЙ РЕЖИМ </vt:lpstr>
      <vt:lpstr>ПОИСК ПОМЕЩЕНИЯ</vt:lpstr>
      <vt:lpstr>Подача документов для регистрации</vt:lpstr>
      <vt:lpstr>Сайты и документы, которые могут быть вам полезны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портал  Центра занятости населения  города Москвы</dc:title>
  <dc:creator>User</dc:creator>
  <cp:lastModifiedBy>Katerina</cp:lastModifiedBy>
  <cp:revision>241</cp:revision>
  <dcterms:created xsi:type="dcterms:W3CDTF">2016-11-08T09:43:42Z</dcterms:created>
  <dcterms:modified xsi:type="dcterms:W3CDTF">2017-05-30T14:45:47Z</dcterms:modified>
</cp:coreProperties>
</file>